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95" r:id="rId2"/>
    <p:sldId id="974" r:id="rId3"/>
    <p:sldId id="976" r:id="rId4"/>
    <p:sldId id="1325" r:id="rId5"/>
    <p:sldId id="1326" r:id="rId6"/>
    <p:sldId id="1265" r:id="rId7"/>
    <p:sldId id="1320" r:id="rId8"/>
    <p:sldId id="1322" r:id="rId9"/>
    <p:sldId id="1327" r:id="rId10"/>
    <p:sldId id="1328" r:id="rId11"/>
    <p:sldId id="1329" r:id="rId12"/>
    <p:sldId id="1330" r:id="rId13"/>
    <p:sldId id="1196" r:id="rId14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05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Distribution of patients treated with </a:t>
            </a:r>
            <a:r>
              <a:rPr lang="en-US" sz="1800" b="1" dirty="0" err="1"/>
              <a:t>MeLine</a:t>
            </a:r>
            <a:r>
              <a:rPr lang="en-US" sz="1800" b="1" dirty="0"/>
              <a:t> Intimate in relation to Cutaneous </a:t>
            </a:r>
            <a:r>
              <a:rPr lang="en-US" sz="1800" b="1" dirty="0" err="1"/>
              <a:t>Phototype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Fototipo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033-4586-A834-141392DCB5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033-4586-A834-141392DCB5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033-4586-A834-141392DCB5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033-4586-A834-141392DCB5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33-4586-A834-141392DCB52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Professional evaluation of the improvement of the pigmentation by the application of MeLine Intimate in relation to the Cutaneous Phototype.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30 días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Fototipo III</c:v>
                </c:pt>
                <c:pt idx="1">
                  <c:v>Fototipo Iv</c:v>
                </c:pt>
                <c:pt idx="2">
                  <c:v>Fototipo V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6.5</c:v>
                </c:pt>
                <c:pt idx="1">
                  <c:v>7.2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7-4D87-AD8C-272264383F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60 días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Fototipo III</c:v>
                </c:pt>
                <c:pt idx="1">
                  <c:v>Fototipo Iv</c:v>
                </c:pt>
                <c:pt idx="2">
                  <c:v>Fototipo V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7.9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7-4D87-AD8C-272264383F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120 días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Fototipo III</c:v>
                </c:pt>
                <c:pt idx="1">
                  <c:v>Fototipo Iv</c:v>
                </c:pt>
                <c:pt idx="2">
                  <c:v>Fototipo V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9.1</c:v>
                </c:pt>
                <c:pt idx="1">
                  <c:v>7.8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7-4D87-AD8C-272264383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2836512"/>
        <c:axId val="442831920"/>
      </c:barChart>
      <c:catAx>
        <c:axId val="44283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2831920"/>
        <c:crosses val="autoZero"/>
        <c:auto val="1"/>
        <c:lblAlgn val="ctr"/>
        <c:lblOffset val="100"/>
        <c:noMultiLvlLbl val="0"/>
      </c:catAx>
      <c:valAx>
        <c:axId val="44283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28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Satisfaction level of patients treated with </a:t>
            </a:r>
            <a:r>
              <a:rPr lang="en-US" sz="1800" b="1" dirty="0" err="1"/>
              <a:t>MeLine</a:t>
            </a:r>
            <a:r>
              <a:rPr lang="en-US" sz="1800" b="1" dirty="0"/>
              <a:t> Intimate according to the Cutaneous </a:t>
            </a:r>
            <a:r>
              <a:rPr lang="en-US" sz="1800" b="1" dirty="0" err="1"/>
              <a:t>Phototype</a:t>
            </a:r>
            <a:endParaRPr lang="es-E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Fototipo III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4.2300000000000004</c:v>
                </c:pt>
                <c:pt idx="1">
                  <c:v>4.58</c:v>
                </c:pt>
                <c:pt idx="2">
                  <c:v>4.6100000000000003</c:v>
                </c:pt>
                <c:pt idx="3">
                  <c:v>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1-42E2-A097-0CAF9A7051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Fototipo 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3.25</c:v>
                </c:pt>
                <c:pt idx="1">
                  <c:v>4.0999999999999996</c:v>
                </c:pt>
                <c:pt idx="2">
                  <c:v>4.5</c:v>
                </c:pt>
                <c:pt idx="3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1-42E2-A097-0CAF9A70510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Fototipo 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3.8</c:v>
                </c:pt>
                <c:pt idx="1">
                  <c:v>3.85</c:v>
                </c:pt>
                <c:pt idx="2">
                  <c:v>4.26</c:v>
                </c:pt>
                <c:pt idx="3">
                  <c:v>4.5599999999999996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D1-42E2-A097-0CAF9A705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33040"/>
        <c:axId val="221436648"/>
      </c:lineChart>
      <c:catAx>
        <c:axId val="22143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1436648"/>
        <c:crosses val="autoZero"/>
        <c:auto val="1"/>
        <c:lblAlgn val="ctr"/>
        <c:lblOffset val="100"/>
        <c:noMultiLvlLbl val="0"/>
      </c:catAx>
      <c:valAx>
        <c:axId val="22143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143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Evaluation of irritation and exfoliation produced by treatment of </a:t>
            </a:r>
            <a:r>
              <a:rPr lang="en-US" sz="2400" b="1" dirty="0" err="1"/>
              <a:t>MeLine</a:t>
            </a:r>
            <a:r>
              <a:rPr lang="en-US" sz="2400" b="1" dirty="0"/>
              <a:t> Intimate</a:t>
            </a:r>
            <a:endParaRPr lang="es-E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29</c:v>
                </c:pt>
                <c:pt idx="1">
                  <c:v>26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2-43CA-B8D5-6D45838D724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2-43CA-B8D5-6D45838D72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Moderada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2-43CA-B8D5-6D45838D724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Severa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30 días</c:v>
                </c:pt>
                <c:pt idx="1">
                  <c:v>60 días</c:v>
                </c:pt>
                <c:pt idx="2">
                  <c:v>90 días</c:v>
                </c:pt>
                <c:pt idx="3">
                  <c:v>120 días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A2-43CA-B8D5-6D45838D7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3174136"/>
        <c:axId val="443172824"/>
      </c:barChart>
      <c:catAx>
        <c:axId val="443174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3172824"/>
        <c:crosses val="autoZero"/>
        <c:auto val="1"/>
        <c:lblAlgn val="ctr"/>
        <c:lblOffset val="100"/>
        <c:noMultiLvlLbl val="0"/>
      </c:catAx>
      <c:valAx>
        <c:axId val="44317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317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0DB6A-9037-431F-A163-4FC358427833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52D3-4742-45B9-AD91-04458FF6F03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31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E7E95-64D4-4D2C-A61F-FEFB42D8A114}" type="datetimeFigureOut">
              <a:rPr lang="es-ES" smtClean="0"/>
              <a:pPr/>
              <a:t>05/07/2017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F53A-B85F-422A-BE8D-669025F2281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16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DE90-76A4-4EEB-9DAF-4BDA4F3C24C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5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6831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582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610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040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108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902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0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433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132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856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770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8F68-BA8C-4FF6-9361-E3E408456DBB}" type="datetimeFigureOut">
              <a:rPr lang="es-VE" smtClean="0"/>
              <a:pPr/>
              <a:t>5/7/2017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90B4-EF04-41B1-B07C-856940B78620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153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4662277"/>
            <a:ext cx="1121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/>
              <a:t>Speaker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47864" y="5055567"/>
            <a:ext cx="349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Víctor García Guevara MD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6016" y="2926685"/>
            <a:ext cx="355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u="sng" dirty="0" err="1"/>
              <a:t>by</a:t>
            </a:r>
            <a:r>
              <a:rPr lang="es-ES" sz="3600" b="1" u="sng" dirty="0"/>
              <a:t> </a:t>
            </a:r>
            <a:r>
              <a:rPr lang="es-ES" sz="3600" b="1" u="sng" dirty="0" err="1"/>
              <a:t>Innoaesthetics</a:t>
            </a:r>
            <a:endParaRPr lang="es-ES" sz="36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442B600-73F9-4658-A2CC-F10AAE37E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022333"/>
              </p:ext>
            </p:extLst>
          </p:nvPr>
        </p:nvGraphicFramePr>
        <p:xfrm>
          <a:off x="611560" y="764704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31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37127AC-1280-459E-B568-B322C693C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456997"/>
              </p:ext>
            </p:extLst>
          </p:nvPr>
        </p:nvGraphicFramePr>
        <p:xfrm>
          <a:off x="611560" y="76470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550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5BDECA0-997A-43AD-AD83-2A27BA86D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61459"/>
              </p:ext>
            </p:extLst>
          </p:nvPr>
        </p:nvGraphicFramePr>
        <p:xfrm>
          <a:off x="539552" y="692696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74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11960" y="4293096"/>
            <a:ext cx="4014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b="1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3140968"/>
            <a:ext cx="6276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cap="all" dirty="0"/>
              <a:t>Intimate Pigmentation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94437"/>
            <a:ext cx="7310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cap="all" dirty="0" err="1"/>
              <a:t>Gynecologic</a:t>
            </a:r>
            <a:r>
              <a:rPr lang="es-ES" sz="3600" cap="all" dirty="0"/>
              <a:t> Hyper-Pigmentation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9632" y="2132856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91680" y="2276872"/>
            <a:ext cx="208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Solar </a:t>
            </a:r>
            <a:r>
              <a:rPr lang="es-ES" sz="2400" dirty="0" err="1"/>
              <a:t>radiation</a:t>
            </a:r>
            <a:r>
              <a:rPr lang="es-ES" sz="24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691681" y="2967335"/>
            <a:ext cx="698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Skin </a:t>
            </a:r>
            <a:r>
              <a:rPr lang="es-ES" sz="2400" dirty="0" err="1"/>
              <a:t>aggresion</a:t>
            </a:r>
            <a:r>
              <a:rPr lang="es-ES" sz="2400" dirty="0"/>
              <a:t>: </a:t>
            </a:r>
            <a:r>
              <a:rPr lang="es-ES" sz="2400" dirty="0" err="1"/>
              <a:t>shaving</a:t>
            </a:r>
            <a:r>
              <a:rPr lang="es-ES" sz="2400" dirty="0"/>
              <a:t>, </a:t>
            </a:r>
            <a:r>
              <a:rPr lang="es-ES" sz="2400" dirty="0" err="1"/>
              <a:t>depilation</a:t>
            </a:r>
            <a:r>
              <a:rPr lang="es-ES" sz="2400" dirty="0"/>
              <a:t>, </a:t>
            </a:r>
            <a:r>
              <a:rPr lang="es-ES" sz="2400" dirty="0" err="1"/>
              <a:t>protective</a:t>
            </a:r>
            <a:r>
              <a:rPr lang="es-ES" sz="2400" dirty="0"/>
              <a:t> </a:t>
            </a:r>
            <a:r>
              <a:rPr lang="es-ES" sz="2400" dirty="0" err="1"/>
              <a:t>towels</a:t>
            </a:r>
            <a:r>
              <a:rPr lang="es-ES" sz="2400" dirty="0"/>
              <a:t>, </a:t>
            </a:r>
            <a:r>
              <a:rPr lang="es-ES" sz="2400" dirty="0" err="1"/>
              <a:t>underwear</a:t>
            </a:r>
            <a:r>
              <a:rPr lang="es-ES" sz="2400" dirty="0"/>
              <a:t>, </a:t>
            </a:r>
            <a:r>
              <a:rPr lang="es-ES" sz="2400" dirty="0" err="1"/>
              <a:t>toilet</a:t>
            </a:r>
            <a:r>
              <a:rPr lang="es-ES" sz="2400" dirty="0"/>
              <a:t> </a:t>
            </a:r>
            <a:r>
              <a:rPr lang="es-ES" sz="2400" dirty="0" err="1"/>
              <a:t>paper</a:t>
            </a:r>
            <a:r>
              <a:rPr lang="es-ES" sz="2400" dirty="0"/>
              <a:t>, etc.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1680" y="3975447"/>
            <a:ext cx="228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Hormonal factor.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98445" y="4623519"/>
            <a:ext cx="2559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Intrinsic</a:t>
            </a:r>
            <a:r>
              <a:rPr lang="es-ES" sz="2400" dirty="0"/>
              <a:t> skin </a:t>
            </a:r>
            <a:r>
              <a:rPr lang="es-ES" sz="2400" dirty="0" err="1"/>
              <a:t>aging</a:t>
            </a:r>
            <a:r>
              <a:rPr lang="es-ES" sz="2400" dirty="0"/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5271591"/>
            <a:ext cx="197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Menstruation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7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9" y="152400"/>
            <a:ext cx="569595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40466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something about the appearance of your genitals that you do not like?</a:t>
            </a:r>
          </a:p>
          <a:p>
            <a:r>
              <a:rPr lang="en-US" b="1" dirty="0">
                <a:solidFill>
                  <a:srgbClr val="FF0000"/>
                </a:solidFill>
              </a:rPr>
              <a:t>Yes: 29.82%. </a:t>
            </a:r>
            <a:r>
              <a:rPr lang="en-US" dirty="0"/>
              <a:t>68/228 respondents</a:t>
            </a:r>
          </a:p>
          <a:p>
            <a:endParaRPr lang="en-US" dirty="0"/>
          </a:p>
          <a:p>
            <a:r>
              <a:rPr lang="en-US" dirty="0"/>
              <a:t>Do you believe that the appearance of your genitals influences sexuality with your partner?</a:t>
            </a:r>
          </a:p>
          <a:p>
            <a:r>
              <a:rPr lang="en-US" b="1" dirty="0">
                <a:solidFill>
                  <a:srgbClr val="FF0000"/>
                </a:solidFill>
              </a:rPr>
              <a:t>Yes: 27.63%. </a:t>
            </a:r>
            <a:r>
              <a:rPr lang="en-US" dirty="0"/>
              <a:t>63/228 respondents</a:t>
            </a:r>
          </a:p>
          <a:p>
            <a:endParaRPr lang="en-US" dirty="0"/>
          </a:p>
          <a:p>
            <a:r>
              <a:rPr lang="en-US" dirty="0"/>
              <a:t>Do you consider that any condition on your genitals affects sexuality with your partner?</a:t>
            </a:r>
          </a:p>
          <a:p>
            <a:r>
              <a:rPr lang="en-US" b="1" dirty="0">
                <a:solidFill>
                  <a:srgbClr val="FF0000"/>
                </a:solidFill>
              </a:rPr>
              <a:t>Yes: 20.17%. </a:t>
            </a:r>
            <a:r>
              <a:rPr lang="en-US" dirty="0"/>
              <a:t>46/228 respondents</a:t>
            </a:r>
          </a:p>
          <a:p>
            <a:endParaRPr lang="en-US" dirty="0"/>
          </a:p>
          <a:p>
            <a:r>
              <a:rPr lang="en-US" dirty="0"/>
              <a:t>Did you know that there are simple, non-invasive and quick-recovery aesthetic procedures performed on women's genitals to improve their appearance and functioning?</a:t>
            </a:r>
          </a:p>
          <a:p>
            <a:r>
              <a:rPr lang="en-US" b="1" dirty="0">
                <a:solidFill>
                  <a:srgbClr val="FF0000"/>
                </a:solidFill>
              </a:rPr>
              <a:t>Yes: 65.78%. </a:t>
            </a:r>
            <a:r>
              <a:rPr lang="en-US" dirty="0"/>
              <a:t>150/228 respondents</a:t>
            </a:r>
          </a:p>
          <a:p>
            <a:endParaRPr lang="en-US" dirty="0"/>
          </a:p>
          <a:p>
            <a:r>
              <a:rPr lang="en-US" dirty="0"/>
              <a:t>Would you do any of these procedures?</a:t>
            </a:r>
          </a:p>
          <a:p>
            <a:r>
              <a:rPr lang="en-US" b="1" dirty="0">
                <a:solidFill>
                  <a:srgbClr val="FF0000"/>
                </a:solidFill>
              </a:rPr>
              <a:t>Yes: 49.12% </a:t>
            </a:r>
            <a:r>
              <a:rPr lang="en-US" dirty="0"/>
              <a:t>112/228 respondents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55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437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ME LINE 01: INTIMATE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7764" y="735087"/>
            <a:ext cx="2940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Professional products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699792" y="2060848"/>
            <a:ext cx="1656184" cy="64807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2699792" y="2852936"/>
            <a:ext cx="1656184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2699792" y="3429000"/>
            <a:ext cx="165618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699792" y="4221088"/>
            <a:ext cx="1656184" cy="43204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699792" y="4797152"/>
            <a:ext cx="1656184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27784" y="1632808"/>
          <a:ext cx="6336705" cy="403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ACTIVE INGREDIENTS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8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Mandelic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/>
                        <a:t>Promotes exfoliation of the stratum corneum. Disperses the melanin in the basal layer of the epidermis.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Tranexamic Acid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Inhibition of plasminogen and inactivation of Tyrosinase.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Lactobionic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baseline="0" dirty="0"/>
                        <a:t>Prevents the formation of free radicals and inhibits the activity of metalloproteinases. It increases the power of the skin barrier protection.</a:t>
                      </a:r>
                      <a:endParaRPr lang="es-E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Salicylic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Acid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a typeface="+mn-ea"/>
                        </a:rPr>
                        <a:t>eratolytic.</a:t>
                      </a:r>
                      <a:r>
                        <a:rPr lang="es-ES" sz="1400" b="1" baseline="0" dirty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sz="1400" b="1" dirty="0"/>
                        <a:t>It causes epidermal desquamation by rupture of intercellular bridges (desmosomes)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Retinal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Induces epidermal desquamation, increasing epidermal renewal. Inhibits transcription factor Tyrosinase, and interfere with the transfer of melanosomes to keratinocytes.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11 Imagen" descr="01 INTI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69" y="1916833"/>
            <a:ext cx="2403799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2_intima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8829"/>
            <a:ext cx="2232248" cy="4428443"/>
          </a:xfrm>
          <a:prstGeom prst="rect">
            <a:avLst/>
          </a:prstGeom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07504" y="116632"/>
            <a:ext cx="568863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 LINE 02 INTIMATE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41523"/>
              </p:ext>
            </p:extLst>
          </p:nvPr>
        </p:nvGraphicFramePr>
        <p:xfrm>
          <a:off x="2555776" y="980728"/>
          <a:ext cx="6408711" cy="497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28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ACTIVE INGREDIENTS NIGHT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Tranexamic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 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Inhibits the melanin synthesis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4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Ascorbic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Reduction of oxidized melanin.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Arbutin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Inhibits polymerase activity and melanosome maturation</a:t>
                      </a:r>
                      <a:r>
                        <a:rPr lang="es-ES" sz="1400" b="1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Melanostatine-5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Prevents binding to its receptor </a:t>
                      </a:r>
                      <a:r>
                        <a:rPr lang="en-US" sz="1400" b="1" dirty="0" err="1"/>
                        <a:t>Melanotropin</a:t>
                      </a:r>
                      <a:r>
                        <a:rPr lang="en-US" sz="1400" b="1" dirty="0"/>
                        <a:t>. Inhibition of the </a:t>
                      </a:r>
                      <a:r>
                        <a:rPr lang="en-US" sz="1400" b="1" dirty="0" err="1"/>
                        <a:t>RNAm</a:t>
                      </a:r>
                      <a:endParaRPr lang="es-E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4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Niacinamide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Inhibition of the passage of melanosomes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4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Lactobionic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 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/>
                        <a:t>Inhibition</a:t>
                      </a:r>
                      <a:r>
                        <a:rPr lang="es-ES" sz="1400" b="1" dirty="0"/>
                        <a:t> of </a:t>
                      </a:r>
                      <a:r>
                        <a:rPr lang="es-ES" sz="1400" b="1" dirty="0" err="1"/>
                        <a:t>melanin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production</a:t>
                      </a:r>
                      <a:r>
                        <a:rPr lang="es-ES" sz="1400" b="1" dirty="0"/>
                        <a:t> Melanotropin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41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tx1"/>
                          </a:solidFill>
                        </a:rPr>
                        <a:t>Phityc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baseline="0" dirty="0" err="1">
                          <a:solidFill>
                            <a:schemeClr val="tx1"/>
                          </a:solidFill>
                        </a:rPr>
                        <a:t>Acid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1" dirty="0" err="1"/>
                        <a:t>Chelating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effect</a:t>
                      </a:r>
                      <a:r>
                        <a:rPr lang="es-ES" sz="1400" b="1" dirty="0"/>
                        <a:t>. </a:t>
                      </a:r>
                      <a:r>
                        <a:rPr lang="es-ES" sz="1400" b="1" dirty="0" err="1"/>
                        <a:t>Neutralization</a:t>
                      </a:r>
                      <a:r>
                        <a:rPr lang="es-ES" sz="1400" b="1" dirty="0"/>
                        <a:t> of free radicals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08"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>
                          <a:solidFill>
                            <a:schemeClr val="tx1"/>
                          </a:solidFill>
                        </a:rPr>
                        <a:t>Kojic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baseline="0" dirty="0" err="1">
                          <a:solidFill>
                            <a:schemeClr val="tx1"/>
                          </a:solidFill>
                        </a:rPr>
                        <a:t>Acid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/>
                        <a:t>Promotes exfoliation of the stratum </a:t>
                      </a:r>
                      <a:r>
                        <a:rPr lang="en-US" sz="1400" b="1" dirty="0" err="1"/>
                        <a:t>corneum</a:t>
                      </a:r>
                      <a:r>
                        <a:rPr lang="en-US" sz="1400" b="1" dirty="0"/>
                        <a:t>. Disperses the melanin in the basal layer the epidermis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06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Retinal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Induces epidermal desquamation, increasing epidermal renewal. Inhibits transcription factor </a:t>
                      </a:r>
                      <a:r>
                        <a:rPr lang="en-US" sz="1400" b="1" dirty="0" err="1"/>
                        <a:t>RNAm</a:t>
                      </a:r>
                      <a:r>
                        <a:rPr lang="en-US" sz="1400" b="1" dirty="0"/>
                        <a:t> Tyrosinase, and interferes in the transfer of melanosomes to keratinocytes.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0466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of a therapeutic protocol for the treatment of pigmentation in the intima.</a:t>
            </a:r>
          </a:p>
          <a:p>
            <a:r>
              <a:rPr lang="en-US" dirty="0"/>
              <a:t>Gaviria Jorge MD 1, Lemmo Andrés 2, Martinez Darling 3 García Guevara Víctor 4.</a:t>
            </a:r>
          </a:p>
          <a:p>
            <a:endParaRPr lang="en-US" dirty="0"/>
          </a:p>
          <a:p>
            <a:r>
              <a:rPr lang="en-US" dirty="0"/>
              <a:t>1 Gynecologist of the Hospital Domingo </a:t>
            </a:r>
            <a:r>
              <a:rPr lang="en-US" dirty="0" err="1"/>
              <a:t>Luciani</a:t>
            </a:r>
            <a:r>
              <a:rPr lang="en-US" dirty="0"/>
              <a:t>.</a:t>
            </a:r>
          </a:p>
          <a:p>
            <a:r>
              <a:rPr lang="en-US" dirty="0"/>
              <a:t>2 Head of the Gynecology Service of the University Hospital of Caracas.</a:t>
            </a:r>
          </a:p>
          <a:p>
            <a:r>
              <a:rPr lang="en-US" dirty="0"/>
              <a:t>3 Gynecologist of the University Hospital of Caracas.</a:t>
            </a:r>
          </a:p>
          <a:p>
            <a:r>
              <a:rPr lang="en-US" dirty="0"/>
              <a:t>4 Medical Advisor </a:t>
            </a:r>
            <a:r>
              <a:rPr lang="en-US" dirty="0" err="1"/>
              <a:t>Laboratorios</a:t>
            </a:r>
            <a:r>
              <a:rPr lang="en-US" dirty="0"/>
              <a:t> </a:t>
            </a:r>
            <a:r>
              <a:rPr lang="en-US" dirty="0" err="1"/>
              <a:t>Innoaesthetics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2516703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Sample: 65 patients in total</a:t>
            </a:r>
          </a:p>
          <a:p>
            <a:r>
              <a:rPr lang="en-US" dirty="0"/>
              <a:t>35 patients Consultation of Gynecology of the University Hospital of Caracas.</a:t>
            </a:r>
          </a:p>
          <a:p>
            <a:r>
              <a:rPr lang="en-US" dirty="0"/>
              <a:t>30 patients Consultation of Gynecology Hospital Domingo </a:t>
            </a:r>
            <a:r>
              <a:rPr lang="en-US" dirty="0" err="1"/>
              <a:t>Luciani</a:t>
            </a:r>
            <a:r>
              <a:rPr lang="en-US" dirty="0"/>
              <a:t>, Caracas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67544" y="381284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Protocol:</a:t>
            </a:r>
          </a:p>
          <a:p>
            <a:endParaRPr lang="en-US" dirty="0"/>
          </a:p>
          <a:p>
            <a:r>
              <a:rPr lang="en-US" dirty="0"/>
              <a:t>Treatment with </a:t>
            </a:r>
            <a:r>
              <a:rPr lang="en-US" dirty="0" err="1"/>
              <a:t>MeLine</a:t>
            </a:r>
            <a:r>
              <a:rPr lang="en-US" dirty="0"/>
              <a:t> 01 Intimate every 15 days for 3 sessions.</a:t>
            </a:r>
          </a:p>
          <a:p>
            <a:r>
              <a:rPr lang="en-US" dirty="0"/>
              <a:t>Treatment with </a:t>
            </a:r>
            <a:r>
              <a:rPr lang="en-US" dirty="0" err="1"/>
              <a:t>MeLine</a:t>
            </a:r>
            <a:r>
              <a:rPr lang="en-US" dirty="0"/>
              <a:t> 02 Intimate for 180 days.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3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BA2E35C-6578-43D2-86E2-08686BA47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587920"/>
              </p:ext>
            </p:extLst>
          </p:nvPr>
        </p:nvGraphicFramePr>
        <p:xfrm>
          <a:off x="827584" y="620688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95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18546</TotalTime>
  <Words>555</Words>
  <Application>Microsoft Office PowerPoint</Application>
  <PresentationFormat>Presentación en pantalla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</dc:creator>
  <cp:lastModifiedBy>Victor</cp:lastModifiedBy>
  <cp:revision>825</cp:revision>
  <dcterms:created xsi:type="dcterms:W3CDTF">2013-04-26T00:35:48Z</dcterms:created>
  <dcterms:modified xsi:type="dcterms:W3CDTF">2017-07-05T07:11:09Z</dcterms:modified>
</cp:coreProperties>
</file>